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3" r:id="rId3"/>
    <p:sldId id="264" r:id="rId4"/>
    <p:sldId id="265" r:id="rId5"/>
    <p:sldId id="257" r:id="rId6"/>
    <p:sldId id="258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02" autoAdjust="0"/>
    <p:restoredTop sz="94660"/>
  </p:normalViewPr>
  <p:slideViewPr>
    <p:cSldViewPr>
      <p:cViewPr varScale="1">
        <p:scale>
          <a:sx n="42" d="100"/>
          <a:sy n="42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E46C0-8F8B-4432-B98D-42C821FC7928}" type="datetimeFigureOut">
              <a:rPr lang="en-US" smtClean="0"/>
              <a:t>11/24/2008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6E0E-45FE-4C19-8D3F-ADD503144B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0827C2D8-8D60-4BCF-A6AB-840D1D93C0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71296309-032B-4177-897C-DC2DE15F1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DDE2B306-F9F9-4823-ACB1-66323D729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F5C69-5644-404F-9177-804EA829A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4A0B0-4D1E-4B2D-A29D-047B52EBBB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F0D96742-BE9C-4561-91BA-7BDE22012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4CB85AEA-C1A2-450B-AD59-F2CEFD3722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769649B5-51B9-4778-9714-4B0D78CA148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687FE-DD22-400B-B976-EABEDBBFE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AF76D-F922-4C28-A278-9A33AA7513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142675FB-5A7F-467F-B623-E6C6AD766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87C680D-6B52-463C-AD36-88539BA895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F96F5C69-5644-404F-9177-804EA829A6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2" grpId="0"/>
    </p:bldLst>
  </p:timing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4.6: Polynomial and Rational Inequalities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24, </a:t>
            </a:r>
            <a:r>
              <a:rPr lang="en-US" dirty="0"/>
              <a:t>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Assignment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Page 332-33</a:t>
            </a:r>
          </a:p>
          <a:p>
            <a:pPr>
              <a:buFontTx/>
              <a:buNone/>
            </a:pPr>
            <a:r>
              <a:rPr lang="en-US" dirty="0" smtClean="0"/>
              <a:t>#13-24 (algebraically only)</a:t>
            </a:r>
          </a:p>
          <a:p>
            <a:pPr>
              <a:buFontTx/>
              <a:buNone/>
            </a:pPr>
            <a:r>
              <a:rPr lang="en-US" dirty="0" smtClean="0"/>
              <a:t>#29-35 (algebraically only)</a:t>
            </a: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4.5 ---#15-18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15) Horizontal: y=4, vertical, x=2, D: x≠2</a:t>
            </a:r>
          </a:p>
          <a:p>
            <a:pPr>
              <a:buNone/>
            </a:pPr>
            <a:r>
              <a:rPr lang="en-US" dirty="0" smtClean="0"/>
              <a:t>16) H: y= 2, V: x=4 and x= -4, D: </a:t>
            </a:r>
            <a:r>
              <a:rPr lang="en-US" dirty="0" smtClean="0"/>
              <a:t>x</a:t>
            </a:r>
            <a:r>
              <a:rPr lang="en-US" dirty="0" smtClean="0"/>
              <a:t>≠4 and </a:t>
            </a:r>
            <a:r>
              <a:rPr lang="en-US" dirty="0" smtClean="0"/>
              <a:t>x</a:t>
            </a:r>
            <a:r>
              <a:rPr lang="en-US" dirty="0" smtClean="0"/>
              <a:t>≠-4</a:t>
            </a:r>
          </a:p>
          <a:p>
            <a:pPr>
              <a:buNone/>
            </a:pPr>
            <a:r>
              <a:rPr lang="en-US" dirty="0" smtClean="0"/>
              <a:t>17) H: y=-4, V: x= -2, x=2, D: </a:t>
            </a:r>
            <a:r>
              <a:rPr lang="en-US" dirty="0" smtClean="0"/>
              <a:t>x≠</a:t>
            </a:r>
            <a:r>
              <a:rPr lang="en-US" dirty="0" smtClean="0"/>
              <a:t>2, </a:t>
            </a:r>
            <a:r>
              <a:rPr lang="en-US" dirty="0" smtClean="0"/>
              <a:t>x</a:t>
            </a:r>
            <a:r>
              <a:rPr lang="en-US" dirty="0" smtClean="0"/>
              <a:t>≠2</a:t>
            </a:r>
          </a:p>
          <a:p>
            <a:pPr>
              <a:buNone/>
            </a:pPr>
            <a:r>
              <a:rPr lang="en-US" dirty="0" smtClean="0"/>
              <a:t>18) H: y=-2, V: x=-4, D: </a:t>
            </a:r>
            <a:r>
              <a:rPr lang="en-US" dirty="0" smtClean="0"/>
              <a:t>x</a:t>
            </a:r>
            <a:r>
              <a:rPr lang="en-US" dirty="0" smtClean="0"/>
              <a:t>≠-4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4.5 ---</a:t>
            </a:r>
            <a:r>
              <a:rPr lang="en-US" dirty="0" smtClean="0"/>
              <a:t>#</a:t>
            </a:r>
            <a:r>
              <a:rPr lang="en-US" dirty="0" smtClean="0"/>
              <a:t>25-32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25) H: none, V: x= -5 or x= 2</a:t>
            </a:r>
          </a:p>
          <a:p>
            <a:pPr>
              <a:buNone/>
            </a:pPr>
            <a:r>
              <a:rPr lang="en-US" dirty="0" smtClean="0"/>
              <a:t>26) H: none, V: x= -2</a:t>
            </a:r>
          </a:p>
          <a:p>
            <a:pPr>
              <a:buNone/>
            </a:pPr>
            <a:r>
              <a:rPr lang="en-US" dirty="0" smtClean="0"/>
              <a:t>27) H: y= ½, V: x= 5/2</a:t>
            </a:r>
          </a:p>
          <a:p>
            <a:pPr>
              <a:buNone/>
            </a:pPr>
            <a:r>
              <a:rPr lang="en-US" dirty="0" smtClean="0"/>
              <a:t>28) H: y= 3, V: x= 3/2 or -2</a:t>
            </a:r>
          </a:p>
          <a:p>
            <a:pPr>
              <a:buNone/>
            </a:pPr>
            <a:r>
              <a:rPr lang="en-US" dirty="0" smtClean="0"/>
              <a:t>29) H: y=3, V: x=1</a:t>
            </a:r>
          </a:p>
          <a:p>
            <a:pPr>
              <a:buNone/>
            </a:pPr>
            <a:r>
              <a:rPr lang="en-US" dirty="0" smtClean="0"/>
              <a:t>30) H: y= 0, V: x= -1 or 1</a:t>
            </a:r>
          </a:p>
          <a:p>
            <a:pPr>
              <a:buNone/>
            </a:pPr>
            <a:r>
              <a:rPr lang="en-US" dirty="0" smtClean="0"/>
              <a:t>31) H: none, V: none</a:t>
            </a:r>
          </a:p>
          <a:p>
            <a:pPr>
              <a:buNone/>
            </a:pPr>
            <a:r>
              <a:rPr lang="en-US" dirty="0" smtClean="0"/>
              <a:t>32) H: none, V: none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4.5 ---</a:t>
            </a:r>
            <a:r>
              <a:rPr lang="en-US" dirty="0" smtClean="0"/>
              <a:t>#</a:t>
            </a:r>
            <a:r>
              <a:rPr lang="en-US" dirty="0" smtClean="0"/>
              <a:t>85-92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85) -1</a:t>
            </a:r>
          </a:p>
          <a:p>
            <a:pPr>
              <a:buNone/>
            </a:pPr>
            <a:r>
              <a:rPr lang="en-US" dirty="0" smtClean="0"/>
              <a:t>86) No real solutions</a:t>
            </a:r>
          </a:p>
          <a:p>
            <a:pPr>
              <a:buNone/>
            </a:pPr>
            <a:r>
              <a:rPr lang="en-US" dirty="0" smtClean="0"/>
              <a:t>87) 13/8</a:t>
            </a:r>
          </a:p>
          <a:p>
            <a:pPr>
              <a:buNone/>
            </a:pPr>
            <a:r>
              <a:rPr lang="en-US" dirty="0" smtClean="0"/>
              <a:t>88) -2.55</a:t>
            </a:r>
          </a:p>
          <a:p>
            <a:pPr>
              <a:buNone/>
            </a:pPr>
            <a:r>
              <a:rPr lang="en-US" dirty="0" smtClean="0"/>
              <a:t>89) ±√2</a:t>
            </a:r>
          </a:p>
          <a:p>
            <a:pPr>
              <a:buNone/>
            </a:pPr>
            <a:r>
              <a:rPr lang="en-US" dirty="0" smtClean="0"/>
              <a:t>90) No real solutions</a:t>
            </a:r>
          </a:p>
          <a:p>
            <a:pPr>
              <a:buNone/>
            </a:pPr>
            <a:r>
              <a:rPr lang="en-US" dirty="0" smtClean="0"/>
              <a:t>91) No real solutions</a:t>
            </a:r>
          </a:p>
          <a:p>
            <a:pPr>
              <a:buNone/>
            </a:pPr>
            <a:r>
              <a:rPr lang="en-US" dirty="0" smtClean="0"/>
              <a:t>92) -1 or 2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Solve polynomial inequalities</a:t>
            </a:r>
          </a:p>
          <a:p>
            <a:r>
              <a:rPr lang="en-US"/>
              <a:t>Solve rational inequalities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Solving polynomial inequalities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Rewrite the inequality so that zero is alone</a:t>
            </a:r>
          </a:p>
          <a:p>
            <a:pPr>
              <a:lnSpc>
                <a:spcPct val="90000"/>
              </a:lnSpc>
            </a:pPr>
            <a:r>
              <a:rPr lang="en-US"/>
              <a:t>Solve the inequality as if it were an equation</a:t>
            </a:r>
          </a:p>
          <a:p>
            <a:pPr>
              <a:lnSpc>
                <a:spcPct val="90000"/>
              </a:lnSpc>
            </a:pPr>
            <a:r>
              <a:rPr lang="en-US"/>
              <a:t>Use the boundary number (the solutions you just found) to separate possible solutions into intervals</a:t>
            </a:r>
          </a:p>
          <a:p>
            <a:pPr>
              <a:lnSpc>
                <a:spcPct val="90000"/>
              </a:lnSpc>
            </a:pPr>
            <a:r>
              <a:rPr lang="en-US"/>
              <a:t>Use test values or a graph to determine which intervals are greater or less than zero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Solving polynomial equations (2)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x</a:t>
            </a:r>
            <a:r>
              <a:rPr lang="en-US" baseline="30000"/>
              <a:t>3</a:t>
            </a:r>
            <a:r>
              <a:rPr lang="en-US"/>
              <a:t>+7x</a:t>
            </a:r>
            <a:r>
              <a:rPr lang="en-US" baseline="30000"/>
              <a:t>2</a:t>
            </a:r>
            <a:r>
              <a:rPr lang="en-US"/>
              <a:t>+12x&gt;0</a:t>
            </a:r>
          </a:p>
        </p:txBody>
      </p:sp>
      <p:graphicFrame>
        <p:nvGraphicFramePr>
          <p:cNvPr id="5147" name="Group 27"/>
          <p:cNvGraphicFramePr>
            <a:graphicFrameLocks noGrp="1"/>
          </p:cNvGraphicFramePr>
          <p:nvPr/>
        </p:nvGraphicFramePr>
        <p:xfrm>
          <a:off x="4572000" y="1676400"/>
          <a:ext cx="3962400" cy="4089400"/>
        </p:xfrm>
        <a:graphic>
          <a:graphicData uri="http://schemas.openxmlformats.org/drawingml/2006/table">
            <a:tbl>
              <a:tblPr/>
              <a:tblGrid>
                <a:gridCol w="1524000"/>
                <a:gridCol w="1219200"/>
                <a:gridCol w="1219200"/>
              </a:tblGrid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interval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Test 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or 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Solving rational inequalities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Write the inequality in the form of a ratio.</a:t>
            </a:r>
          </a:p>
          <a:p>
            <a:pPr>
              <a:buFontTx/>
              <a:buNone/>
            </a:pPr>
            <a:r>
              <a:rPr lang="en-US"/>
              <a:t>		</a:t>
            </a:r>
            <a:r>
              <a:rPr lang="en-US" u="sng"/>
              <a:t>p(x)</a:t>
            </a:r>
          </a:p>
          <a:p>
            <a:pPr>
              <a:buFontTx/>
              <a:buNone/>
            </a:pPr>
            <a:r>
              <a:rPr lang="en-US"/>
              <a:t>		q(x)</a:t>
            </a:r>
          </a:p>
          <a:p>
            <a:r>
              <a:rPr lang="en-US"/>
              <a:t>Solve for p(x)=0 and q(x)=0</a:t>
            </a:r>
          </a:p>
          <a:p>
            <a:r>
              <a:rPr lang="en-US"/>
              <a:t>The numbers are your boundary numbers</a:t>
            </a:r>
          </a:p>
          <a:p>
            <a:r>
              <a:rPr lang="en-US"/>
              <a:t>Discover which intervals are positive and negative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Solving rational inequalities (2)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u="sng"/>
              <a:t>1	</a:t>
            </a:r>
            <a:r>
              <a:rPr lang="en-US"/>
              <a:t>	&gt; 	</a:t>
            </a:r>
            <a:r>
              <a:rPr lang="en-US" u="sng"/>
              <a:t>2</a:t>
            </a:r>
          </a:p>
          <a:p>
            <a:pPr>
              <a:buFontTx/>
              <a:buNone/>
            </a:pPr>
            <a:r>
              <a:rPr lang="en-US"/>
              <a:t>x			x+1</a:t>
            </a:r>
          </a:p>
        </p:txBody>
      </p:sp>
      <p:graphicFrame>
        <p:nvGraphicFramePr>
          <p:cNvPr id="7172" name="Group 4"/>
          <p:cNvGraphicFramePr>
            <a:graphicFrameLocks noGrp="1"/>
          </p:cNvGraphicFramePr>
          <p:nvPr/>
        </p:nvGraphicFramePr>
        <p:xfrm>
          <a:off x="4572000" y="1676400"/>
          <a:ext cx="3962400" cy="4089400"/>
        </p:xfrm>
        <a:graphic>
          <a:graphicData uri="http://schemas.openxmlformats.org/drawingml/2006/table">
            <a:tbl>
              <a:tblPr/>
              <a:tblGrid>
                <a:gridCol w="1524000"/>
                <a:gridCol w="1219200"/>
                <a:gridCol w="1219200"/>
              </a:tblGrid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interval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Test 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or 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353</TotalTime>
  <Words>367</Words>
  <Application>Microsoft PowerPoint</Application>
  <PresentationFormat>On-screen Show (4:3)</PresentationFormat>
  <Paragraphs>65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Candles Regular</vt:lpstr>
      <vt:lpstr>Brooklet</vt:lpstr>
      <vt:lpstr>4.6: Polynomial and Rational Inequalities</vt:lpstr>
      <vt:lpstr>4.5 ---#15-18</vt:lpstr>
      <vt:lpstr>4.5 ---#25-32</vt:lpstr>
      <vt:lpstr>4.5 ---#85-92</vt:lpstr>
      <vt:lpstr>Objectives</vt:lpstr>
      <vt:lpstr>Solving polynomial inequalities</vt:lpstr>
      <vt:lpstr>Solving polynomial equations (2)</vt:lpstr>
      <vt:lpstr>Solving rational inequalities</vt:lpstr>
      <vt:lpstr>Solving rational inequalities (2)</vt:lpstr>
      <vt:lpstr>Assignment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4.6: Polynomial and Rational Inequalities</dc:title>
  <dc:creator>nuhs</dc:creator>
  <cp:lastModifiedBy>Ameena</cp:lastModifiedBy>
  <cp:revision>9</cp:revision>
  <dcterms:created xsi:type="dcterms:W3CDTF">2008-02-19T17:01:52Z</dcterms:created>
  <dcterms:modified xsi:type="dcterms:W3CDTF">2008-11-24T21:08:22Z</dcterms:modified>
</cp:coreProperties>
</file>